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390" r:id="rId6"/>
    <p:sldId id="391" r:id="rId7"/>
    <p:sldId id="267" r:id="rId8"/>
    <p:sldId id="379" r:id="rId9"/>
    <p:sldId id="394" r:id="rId10"/>
    <p:sldId id="398" r:id="rId11"/>
    <p:sldId id="399" r:id="rId12"/>
    <p:sldId id="273" r:id="rId13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1" userDrawn="1">
          <p15:clr>
            <a:srgbClr val="A4A3A4"/>
          </p15:clr>
        </p15:guide>
        <p15:guide id="2" pos="29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071"/>
        <p:guide pos="29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9021" y="1336929"/>
            <a:ext cx="10593957" cy="208407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zh-CN" altLang="en-US" sz="5175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巡游车优惠师生使用</a:t>
            </a:r>
            <a:r>
              <a:rPr lang="zh-CN" altLang="en-US" sz="5175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</a:t>
            </a:r>
            <a:endParaRPr lang="zh-CN" altLang="en-US" sz="5175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altLang="zh-CN" sz="5175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0.2</a:t>
            </a:r>
            <a:endParaRPr lang="en-US" altLang="zh-CN" sz="5175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90127" y="5214814"/>
            <a:ext cx="8029457" cy="36322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80000"/>
              </a:lnSpc>
              <a:spcBef>
                <a:spcPts val="450"/>
              </a:spcBef>
            </a:pPr>
            <a:r>
              <a:rPr lang="zh-CN" altLang="en-US" sz="2025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北京奇华通讯有限公司</a:t>
            </a:r>
            <a:endParaRPr lang="zh-CN" altLang="en-US" sz="2025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90127" y="5566988"/>
            <a:ext cx="7315200" cy="36322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80000"/>
              </a:lnSpc>
              <a:spcBef>
                <a:spcPts val="450"/>
              </a:spcBef>
            </a:pPr>
            <a:r>
              <a:rPr lang="en-US" sz="2025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2024-08</a:t>
            </a:r>
            <a:endParaRPr lang="en-US" sz="2025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 rot="0">
            <a:off x="454963" y="93878"/>
            <a:ext cx="10641129" cy="893445"/>
            <a:chOff x="454963" y="93878"/>
            <a:chExt cx="10641129" cy="893445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893445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4.4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下单</a:t>
              </a:r>
              <a:r>
                <a:rPr lang="en-US" altLang="zh-CN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非优惠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订单</a:t>
              </a:r>
              <a:endPara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33400" y="2438400"/>
            <a:ext cx="405892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06</a:t>
            </a:r>
            <a:r>
              <a:rPr lang="zh-CN" altLang="en-US" b="1"/>
              <a:t>、如接单车辆非指定公司</a:t>
            </a:r>
            <a:r>
              <a:rPr lang="en-US" altLang="zh-CN" b="1"/>
              <a:t>“</a:t>
            </a:r>
            <a:r>
              <a:rPr lang="zh-CN" altLang="en-US" b="1"/>
              <a:t>怀兴旺</a:t>
            </a:r>
            <a:r>
              <a:rPr lang="en-US" altLang="zh-CN" b="1"/>
              <a:t>”</a:t>
            </a:r>
            <a:r>
              <a:rPr lang="zh-CN" altLang="en-US" b="1"/>
              <a:t>车辆，则列表页提示</a:t>
            </a:r>
            <a:r>
              <a:rPr lang="en-US" altLang="zh-CN" b="1"/>
              <a:t>“</a:t>
            </a:r>
            <a:r>
              <a:rPr lang="zh-CN" altLang="en-US" b="1"/>
              <a:t>车辆非优惠车辆，不可享受优惠</a:t>
            </a:r>
            <a:r>
              <a:rPr lang="en-US" altLang="zh-CN" b="1"/>
              <a:t>”</a:t>
            </a:r>
            <a:r>
              <a:rPr lang="zh-CN" altLang="en-US" b="1"/>
              <a:t>且无优惠码。订单详情页也会提示</a:t>
            </a:r>
            <a:r>
              <a:rPr lang="en-US" altLang="zh-CN" b="1"/>
              <a:t>“</a:t>
            </a:r>
            <a:r>
              <a:rPr lang="zh-CN" altLang="en-US" b="1"/>
              <a:t>该车辆非指定优惠车辆，如需优惠可取消</a:t>
            </a:r>
            <a:r>
              <a:rPr lang="zh-CN" altLang="en-US" b="1"/>
              <a:t>订单。</a:t>
            </a:r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1143000"/>
            <a:ext cx="3027045" cy="53035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143000"/>
            <a:ext cx="3073400" cy="52920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96207" y="1671764"/>
            <a:ext cx="7924800" cy="21621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725" b="1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THANKS</a:t>
            </a:r>
            <a:endParaRPr lang="en-US" sz="10725" b="1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349468" y="3724145"/>
            <a:ext cx="4943475" cy="6286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700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感谢观看</a:t>
            </a:r>
            <a:endParaRPr lang="en-US" sz="2700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40760" y="0"/>
            <a:ext cx="2809137" cy="3421221"/>
          </a:xfrm>
          <a:prstGeom prst="rect">
            <a:avLst/>
          </a:prstGeom>
          <a:gradFill>
            <a:gsLst>
              <a:gs pos="0">
                <a:schemeClr val="accent2">
                  <a:alpha val="75000"/>
                </a:schemeClr>
              </a:gs>
              <a:gs pos="100000">
                <a:schemeClr val="lt1">
                  <a:alpha val="75000"/>
                </a:schemeClr>
              </a:gs>
            </a:gsLst>
            <a:lin ang="16200000"/>
          </a:gradFill>
        </p:spPr>
      </p:sp>
      <p:sp>
        <p:nvSpPr>
          <p:cNvPr id="3" name="AutoShape 3"/>
          <p:cNvSpPr/>
          <p:nvPr/>
        </p:nvSpPr>
        <p:spPr>
          <a:xfrm>
            <a:off x="1140760" y="1983274"/>
            <a:ext cx="2809137" cy="2809137"/>
          </a:xfrm>
          <a:prstGeom prst="ellipse">
            <a:avLst/>
          </a:prstGeom>
          <a:gradFill>
            <a:gsLst>
              <a:gs pos="0">
                <a:schemeClr val="accent2">
                  <a:alpha val="100000"/>
                </a:schemeClr>
              </a:gs>
              <a:gs pos="100000">
                <a:schemeClr val="accent2">
                  <a:alpha val="100000"/>
                  <a:lumMod val="60000"/>
                  <a:lumOff val="40000"/>
                </a:schemeClr>
              </a:gs>
            </a:gsLst>
            <a:lin ang="0"/>
          </a:gradFill>
        </p:spPr>
      </p:sp>
      <p:sp>
        <p:nvSpPr>
          <p:cNvPr id="4" name="TextBox 4"/>
          <p:cNvSpPr txBox="1"/>
          <p:nvPr/>
        </p:nvSpPr>
        <p:spPr>
          <a:xfrm>
            <a:off x="1884456" y="2656540"/>
            <a:ext cx="2004496" cy="61493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74000"/>
              </a:lnSpc>
              <a:spcBef>
                <a:spcPct val="0"/>
              </a:spcBef>
            </a:pPr>
            <a:r>
              <a:rPr lang="en-US" sz="1350">
                <a:solidFill>
                  <a:srgbClr val="FFFFFF">
                    <a:alpha val="4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CATALOGUE</a:t>
            </a:r>
            <a:endParaRPr lang="en-US" sz="1350">
              <a:solidFill>
                <a:srgbClr val="FFFFFF">
                  <a:alpha val="4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49672" y="2818600"/>
            <a:ext cx="1766929" cy="183489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74000"/>
              </a:lnSpc>
            </a:pPr>
            <a:r>
              <a:rPr lang="en-US" sz="5775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目录</a:t>
            </a:r>
            <a:endParaRPr lang="en-US" sz="5775" b="1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333987" y="1742440"/>
            <a:ext cx="5981700" cy="320230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 marL="203200" lvl="0" indent="-203200">
              <a:lnSpc>
                <a:spcPct val="200000"/>
              </a:lnSpc>
              <a:buFont typeface="Arial" panose="020B0604020202020204"/>
              <a:buChar char="•"/>
            </a:pPr>
            <a:r>
              <a:rPr lang="en-US" altLang="zh-CN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、优惠人员申请（小程序</a:t>
            </a:r>
            <a:r>
              <a:rPr lang="en-US" altLang="zh-CN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sz="32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200000"/>
              </a:lnSpc>
              <a:buFont typeface="Arial" panose="020B0604020202020204"/>
              <a:buChar char="•"/>
            </a:pPr>
            <a:r>
              <a:rPr lang="en-US" altLang="zh-CN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、优惠人员</a:t>
            </a:r>
            <a:r>
              <a:rPr lang="zh-CN" altLang="en-US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下单（</a:t>
            </a:r>
            <a:r>
              <a:rPr lang="zh-CN" altLang="en-US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小程序）</a:t>
            </a:r>
            <a:endParaRPr lang="zh-CN" altLang="en-US" sz="32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0" lvl="0" indent="-203200">
              <a:lnSpc>
                <a:spcPct val="200000"/>
              </a:lnSpc>
              <a:buFont typeface="Arial" panose="020B0604020202020204"/>
              <a:buChar char="•"/>
            </a:pPr>
            <a:r>
              <a:rPr lang="en-US" altLang="zh-CN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、异常</a:t>
            </a:r>
            <a:r>
              <a:rPr lang="zh-CN" altLang="en-US" sz="32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处理</a:t>
            </a:r>
            <a:endParaRPr lang="zh-CN" altLang="en-US" sz="3200" b="1">
              <a:solidFill>
                <a:schemeClr val="accent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7" name="Connector 7"/>
          <p:cNvCxnSpPr/>
          <p:nvPr/>
        </p:nvCxnSpPr>
        <p:spPr>
          <a:xfrm>
            <a:off x="3198500" y="2897445"/>
            <a:ext cx="0" cy="130951"/>
          </a:xfrm>
          <a:prstGeom prst="line">
            <a:avLst/>
          </a:prstGeom>
          <a:ln w="9525">
            <a:solidFill>
              <a:srgbClr val="FFFFFF">
                <a:alpha val="100000"/>
              </a:srgbClr>
            </a:solidFill>
            <a:prstDash val="solid"/>
            <a:headEnd type="none"/>
            <a:tailEnd type="none"/>
          </a:ln>
        </p:spPr>
      </p:cxnSp>
      <p:cxnSp>
        <p:nvCxnSpPr>
          <p:cNvPr id="8" name="Connector 8"/>
          <p:cNvCxnSpPr/>
          <p:nvPr/>
        </p:nvCxnSpPr>
        <p:spPr>
          <a:xfrm>
            <a:off x="1823497" y="2897445"/>
            <a:ext cx="0" cy="130951"/>
          </a:xfrm>
          <a:prstGeom prst="line">
            <a:avLst/>
          </a:prstGeom>
          <a:ln w="9525">
            <a:solidFill>
              <a:srgbClr val="FFFFFF">
                <a:alpha val="100000"/>
              </a:srgbClr>
            </a:solidFill>
            <a:prstDash val="solid"/>
            <a:headEnd type="none"/>
            <a:tailEnd type="none"/>
          </a:ln>
        </p:spPr>
      </p:cxnSp>
      <p:sp>
        <p:nvSpPr>
          <p:cNvPr id="9" name="AutoShape 9"/>
          <p:cNvSpPr/>
          <p:nvPr/>
        </p:nvSpPr>
        <p:spPr>
          <a:xfrm>
            <a:off x="611546" y="2481967"/>
            <a:ext cx="259567" cy="1408741"/>
          </a:xfrm>
          <a:prstGeom prst="rect">
            <a:avLst/>
          </a:prstGeom>
          <a:gradFill>
            <a:gsLst>
              <a:gs pos="0">
                <a:schemeClr val="accent2">
                  <a:alpha val="51000"/>
                </a:schemeClr>
              </a:gs>
              <a:gs pos="100000">
                <a:schemeClr val="lt1">
                  <a:alpha val="51000"/>
                </a:schemeClr>
              </a:gs>
            </a:gsLst>
            <a:lin ang="5400000"/>
          </a:gradFill>
        </p:spPr>
      </p:sp>
      <p:sp>
        <p:nvSpPr>
          <p:cNvPr id="10" name="AutoShape 10"/>
          <p:cNvSpPr/>
          <p:nvPr/>
        </p:nvSpPr>
        <p:spPr>
          <a:xfrm>
            <a:off x="611546" y="2352184"/>
            <a:ext cx="259567" cy="259567"/>
          </a:xfrm>
          <a:prstGeom prst="ellipse">
            <a:avLst/>
          </a:prstGeom>
          <a:solidFill>
            <a:schemeClr val="accent2">
              <a:lumMod val="40000"/>
              <a:lumOff val="60000"/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-1022221" y="4869455"/>
            <a:ext cx="1813010" cy="1813010"/>
          </a:xfrm>
          <a:prstGeom prst="ellipse">
            <a:avLst/>
          </a:prstGeom>
          <a:gradFill>
            <a:gsLst>
              <a:gs pos="0">
                <a:schemeClr val="accent2">
                  <a:alpha val="27000"/>
                </a:schemeClr>
              </a:gs>
              <a:gs pos="100000">
                <a:schemeClr val="accent2">
                  <a:alpha val="27000"/>
                  <a:lumMod val="40000"/>
                  <a:lumOff val="60000"/>
                </a:schemeClr>
              </a:gs>
            </a:gsLst>
            <a:lin ang="0"/>
          </a:gradFill>
        </p:spPr>
      </p:sp>
      <p:sp>
        <p:nvSpPr>
          <p:cNvPr id="12" name="AutoShape 12"/>
          <p:cNvSpPr/>
          <p:nvPr/>
        </p:nvSpPr>
        <p:spPr>
          <a:xfrm>
            <a:off x="4298477" y="0"/>
            <a:ext cx="668835" cy="1915360"/>
          </a:xfrm>
          <a:prstGeom prst="rect">
            <a:avLst/>
          </a:prstGeom>
          <a:gradFill>
            <a:gsLst>
              <a:gs pos="0">
                <a:schemeClr val="accent2">
                  <a:alpha val="62000"/>
                </a:schemeClr>
              </a:gs>
              <a:gs pos="100000">
                <a:schemeClr val="lt1">
                  <a:alpha val="62000"/>
                </a:schemeClr>
              </a:gs>
            </a:gsLst>
            <a:lin ang="16200000"/>
          </a:gradFill>
        </p:spPr>
      </p:sp>
      <p:sp>
        <p:nvSpPr>
          <p:cNvPr id="13" name="AutoShape 13"/>
          <p:cNvSpPr/>
          <p:nvPr/>
        </p:nvSpPr>
        <p:spPr>
          <a:xfrm>
            <a:off x="4298477" y="1580942"/>
            <a:ext cx="668835" cy="66883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10066688" y="5912672"/>
            <a:ext cx="531248" cy="531248"/>
          </a:xfrm>
          <a:prstGeom prst="ellipse">
            <a:avLst/>
          </a:prstGeom>
          <a:gradFill>
            <a:gsLst>
              <a:gs pos="0">
                <a:schemeClr val="accent2">
                  <a:alpha val="59000"/>
                </a:schemeClr>
              </a:gs>
              <a:gs pos="100000">
                <a:schemeClr val="accent2">
                  <a:alpha val="59000"/>
                  <a:lumMod val="40000"/>
                  <a:lumOff val="60000"/>
                </a:schemeClr>
              </a:gs>
            </a:gsLst>
            <a:lin ang="0"/>
          </a:gradFill>
        </p:spPr>
      </p:sp>
      <p:sp>
        <p:nvSpPr>
          <p:cNvPr id="15" name="AutoShape 15"/>
          <p:cNvSpPr/>
          <p:nvPr/>
        </p:nvSpPr>
        <p:spPr>
          <a:xfrm>
            <a:off x="10779576" y="-508283"/>
            <a:ext cx="2423643" cy="2423643"/>
          </a:xfrm>
          <a:prstGeom prst="ellipse">
            <a:avLst/>
          </a:prstGeom>
          <a:gradFill>
            <a:gsLst>
              <a:gs pos="0">
                <a:schemeClr val="accent2">
                  <a:alpha val="27000"/>
                </a:schemeClr>
              </a:gs>
              <a:gs pos="100000">
                <a:schemeClr val="accent2">
                  <a:alpha val="27000"/>
                  <a:lumMod val="40000"/>
                  <a:lumOff val="60000"/>
                </a:schemeClr>
              </a:gs>
            </a:gsLst>
            <a:lin ang="0"/>
          </a:grad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78798" y="3644837"/>
            <a:ext cx="9429750" cy="10699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175" b="1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优惠人员</a:t>
            </a:r>
            <a:r>
              <a:rPr lang="zh-CN" altLang="en-US" sz="5175" b="1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申请</a:t>
            </a:r>
            <a:endParaRPr lang="zh-CN" altLang="en-US" sz="5175" b="1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060858" y="2108645"/>
            <a:ext cx="7677150" cy="15716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en-US" sz="7650" b="1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 rot="0">
            <a:off x="454963" y="93878"/>
            <a:ext cx="10641129" cy="893445"/>
            <a:chOff x="454963" y="93878"/>
            <a:chExt cx="10641129" cy="893445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893445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1.1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优惠人员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申请</a:t>
              </a:r>
              <a:endPara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14400" y="3200400"/>
            <a:ext cx="416560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01</a:t>
            </a:r>
            <a:r>
              <a:rPr lang="zh-CN" altLang="en-US" b="1"/>
              <a:t>、微信小程序搜索</a:t>
            </a:r>
            <a:r>
              <a:rPr lang="en-US" altLang="zh-CN" b="1"/>
              <a:t>“</a:t>
            </a:r>
            <a:r>
              <a:rPr lang="zh-CN" altLang="en-US" b="1"/>
              <a:t>怀建惠</a:t>
            </a:r>
            <a:r>
              <a:rPr lang="zh-CN" altLang="en-US" b="1"/>
              <a:t>行乘客端</a:t>
            </a:r>
            <a:r>
              <a:rPr lang="en-US" altLang="zh-CN" b="1">
                <a:sym typeface="+mn-ea"/>
              </a:rPr>
              <a:t>”</a:t>
            </a:r>
            <a:r>
              <a:rPr lang="zh-CN" altLang="en-US" b="1"/>
              <a:t>，进入小程序</a:t>
            </a:r>
            <a:r>
              <a:rPr lang="en-US" altLang="zh-CN" b="1"/>
              <a:t>.</a:t>
            </a:r>
            <a:endParaRPr lang="zh-CN" altLang="en-US" b="1"/>
          </a:p>
          <a:p>
            <a:endParaRPr lang="zh-CN" altLang="en-US" b="1"/>
          </a:p>
          <a:p>
            <a:r>
              <a:rPr lang="en-US" altLang="zh-CN" b="1"/>
              <a:t>02</a:t>
            </a:r>
            <a:r>
              <a:rPr lang="zh-CN" altLang="en-US" b="1"/>
              <a:t>、点击</a:t>
            </a:r>
            <a:r>
              <a:rPr lang="en-US" altLang="zh-CN" b="1"/>
              <a:t>“</a:t>
            </a:r>
            <a:r>
              <a:rPr lang="zh-CN" altLang="en-US" b="1"/>
              <a:t>我的</a:t>
            </a:r>
            <a:r>
              <a:rPr lang="en-US" altLang="zh-CN" b="1"/>
              <a:t>”</a:t>
            </a:r>
            <a:r>
              <a:rPr lang="zh-CN" altLang="en-US" b="1"/>
              <a:t>，</a:t>
            </a:r>
            <a:r>
              <a:rPr lang="en-US" altLang="zh-CN" b="1"/>
              <a:t>“</a:t>
            </a:r>
            <a:r>
              <a:rPr lang="zh-CN" altLang="en-US" b="1"/>
              <a:t>提交申请</a:t>
            </a:r>
            <a:r>
              <a:rPr lang="en-US" altLang="zh-CN" b="1"/>
              <a:t>”</a:t>
            </a:r>
            <a:r>
              <a:rPr lang="zh-CN" altLang="en-US" b="1"/>
              <a:t>，进入申请页。</a:t>
            </a:r>
            <a:endParaRPr lang="zh-CN" altLang="en-US" b="1"/>
          </a:p>
          <a:p>
            <a:endParaRPr lang="zh-CN" altLang="en-US" b="1"/>
          </a:p>
          <a:p>
            <a:r>
              <a:rPr lang="en-US" altLang="zh-CN" b="1"/>
              <a:t>03</a:t>
            </a:r>
            <a:r>
              <a:rPr lang="zh-CN" altLang="en-US" b="1"/>
              <a:t>、输入</a:t>
            </a:r>
            <a:r>
              <a:rPr lang="en-US" altLang="zh-CN" b="1"/>
              <a:t>“</a:t>
            </a:r>
            <a:r>
              <a:rPr lang="zh-CN" altLang="en-US" b="1"/>
              <a:t>姓名</a:t>
            </a:r>
            <a:r>
              <a:rPr lang="en-US" altLang="zh-CN" b="1"/>
              <a:t>”</a:t>
            </a:r>
            <a:r>
              <a:rPr lang="zh-CN" altLang="en-US" b="1"/>
              <a:t>，提交申请。</a:t>
            </a:r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475" y="1066800"/>
            <a:ext cx="2762250" cy="4991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425" y="1066165"/>
            <a:ext cx="2869565" cy="50095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65" y="1089660"/>
            <a:ext cx="44577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 rot="0">
            <a:off x="454963" y="93878"/>
            <a:ext cx="10641129" cy="893445"/>
            <a:chOff x="454963" y="93878"/>
            <a:chExt cx="10641129" cy="893445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893445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1.1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优惠人员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申请</a:t>
              </a:r>
              <a:endPara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14400" y="1219200"/>
            <a:ext cx="374650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04</a:t>
            </a:r>
            <a:r>
              <a:rPr lang="zh-CN" altLang="en-US" b="1"/>
              <a:t>、提交申请后，进入审批中状态。</a:t>
            </a:r>
            <a:endParaRPr lang="zh-CN" altLang="en-US" b="1"/>
          </a:p>
          <a:p>
            <a:endParaRPr lang="zh-CN" altLang="en-US" b="1"/>
          </a:p>
          <a:p>
            <a:r>
              <a:rPr lang="en-US" altLang="zh-CN" b="1"/>
              <a:t>05</a:t>
            </a:r>
            <a:r>
              <a:rPr lang="zh-CN" altLang="en-US" b="1"/>
              <a:t>、审批通过后，订单页面上方显示</a:t>
            </a:r>
            <a:r>
              <a:rPr lang="en-US" altLang="zh-CN" b="1"/>
              <a:t>“</a:t>
            </a:r>
            <a:r>
              <a:rPr lang="zh-CN" altLang="en-US" b="1"/>
              <a:t>优惠用户</a:t>
            </a:r>
            <a:r>
              <a:rPr lang="en-US" altLang="zh-CN" b="1"/>
              <a:t>”</a:t>
            </a:r>
            <a:r>
              <a:rPr lang="zh-CN" altLang="en-US" b="1"/>
              <a:t>标识。</a:t>
            </a:r>
            <a:endParaRPr lang="zh-CN" altLang="en-US" b="1"/>
          </a:p>
          <a:p>
            <a:endParaRPr lang="zh-CN" altLang="en-US" b="1"/>
          </a:p>
          <a:p>
            <a:r>
              <a:rPr lang="en-US" altLang="zh-CN" b="1"/>
              <a:t>06</a:t>
            </a:r>
            <a:r>
              <a:rPr lang="zh-CN" altLang="en-US" b="1"/>
              <a:t>、可点击</a:t>
            </a:r>
            <a:r>
              <a:rPr lang="en-US" altLang="zh-CN" b="1"/>
              <a:t>“</a:t>
            </a:r>
            <a:r>
              <a:rPr lang="zh-CN" altLang="en-US" b="1"/>
              <a:t>规则</a:t>
            </a:r>
            <a:r>
              <a:rPr lang="en-US" altLang="zh-CN" b="1"/>
              <a:t>”</a:t>
            </a:r>
            <a:r>
              <a:rPr lang="zh-CN" altLang="en-US" b="1"/>
              <a:t>按钮查看优惠订单规则。</a:t>
            </a:r>
            <a:endParaRPr lang="zh-CN" altLang="en-US" b="1"/>
          </a:p>
          <a:p>
            <a:endParaRPr lang="zh-CN" altLang="en-US" b="1"/>
          </a:p>
          <a:p>
            <a:r>
              <a:rPr lang="zh-CN" altLang="en-US" b="1"/>
              <a:t>目前优惠规则</a:t>
            </a:r>
            <a:r>
              <a:rPr lang="en-US" altLang="zh-CN" b="1"/>
              <a:t> </a:t>
            </a:r>
            <a:r>
              <a:rPr lang="zh-CN" altLang="en-US" b="1"/>
              <a:t>：</a:t>
            </a:r>
            <a:endParaRPr lang="zh-CN" altLang="en-US" b="1"/>
          </a:p>
          <a:p>
            <a:r>
              <a:rPr lang="zh-CN" altLang="en-US" b="1"/>
              <a:t>在</a:t>
            </a:r>
            <a:r>
              <a:rPr lang="zh-CN" altLang="en-US" b="1">
                <a:solidFill>
                  <a:srgbClr val="FF0000"/>
                </a:solidFill>
              </a:rPr>
              <a:t>优惠人员</a:t>
            </a:r>
            <a:r>
              <a:rPr lang="zh-CN" altLang="en-US" b="1"/>
              <a:t>名单中的用户，行程</a:t>
            </a:r>
            <a:r>
              <a:rPr lang="zh-CN" altLang="en-US" b="1">
                <a:solidFill>
                  <a:srgbClr val="FF0000"/>
                </a:solidFill>
              </a:rPr>
              <a:t>起点或终点均在怀柔区</a:t>
            </a:r>
            <a:r>
              <a:rPr lang="zh-CN" altLang="en-US" b="1"/>
              <a:t>范围内，且</a:t>
            </a:r>
            <a:r>
              <a:rPr lang="zh-CN" altLang="en-US" b="1">
                <a:solidFill>
                  <a:srgbClr val="FF0000"/>
                </a:solidFill>
              </a:rPr>
              <a:t>接单车辆为指定公司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怀兴旺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r>
              <a:rPr lang="zh-CN" altLang="en-US" b="1">
                <a:solidFill>
                  <a:srgbClr val="FF0000"/>
                </a:solidFill>
              </a:rPr>
              <a:t>出租</a:t>
            </a:r>
            <a:r>
              <a:rPr lang="zh-CN" altLang="en-US" b="1"/>
              <a:t>的车辆，可享受相应优惠。所有用户累计的优惠总额每月有上限，超过优惠上限则不能继续享受优惠，先到先得。</a:t>
            </a:r>
            <a:endParaRPr lang="zh-CN" altLang="en-US" b="1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1066800"/>
            <a:ext cx="2876550" cy="4933950"/>
          </a:xfrm>
          <a:prstGeom prst="rect">
            <a:avLst/>
          </a:prstGeom>
        </p:spPr>
      </p:pic>
      <p:pic>
        <p:nvPicPr>
          <p:cNvPr id="7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066800"/>
            <a:ext cx="2819400" cy="4950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78798" y="3644837"/>
            <a:ext cx="9429750" cy="10699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5175" b="1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下单</a:t>
            </a:r>
            <a:endParaRPr lang="zh-CN" altLang="en-US" sz="5175" b="1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060858" y="2108645"/>
            <a:ext cx="7677150" cy="152654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ts val="450"/>
              </a:spcBef>
            </a:pPr>
            <a:r>
              <a:rPr lang="en-US" sz="7650" b="1">
                <a:solidFill>
                  <a:schemeClr val="accent2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en-US" sz="7650" b="1">
              <a:solidFill>
                <a:schemeClr val="accent2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 rot="0">
            <a:off x="454963" y="93878"/>
            <a:ext cx="10641129" cy="893445"/>
            <a:chOff x="454963" y="93878"/>
            <a:chExt cx="10641129" cy="893445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893445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4.1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下单</a:t>
              </a:r>
              <a:endPara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88975" y="1447800"/>
            <a:ext cx="45300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01</a:t>
            </a:r>
            <a:r>
              <a:rPr lang="zh-CN" altLang="en-US" b="1"/>
              <a:t>、优惠人员申请通过后，进入小程序点击</a:t>
            </a:r>
            <a:r>
              <a:rPr lang="en-US" altLang="zh-CN" b="1"/>
              <a:t>“</a:t>
            </a:r>
            <a:r>
              <a:rPr lang="zh-CN" altLang="en-US" b="1"/>
              <a:t>下单</a:t>
            </a:r>
            <a:r>
              <a:rPr lang="en-US" altLang="zh-CN" b="1"/>
              <a:t>”</a:t>
            </a:r>
            <a:r>
              <a:rPr lang="zh-CN" altLang="en-US" b="1"/>
              <a:t>，进入下单页。</a:t>
            </a:r>
            <a:endParaRPr lang="zh-CN" altLang="en-US" b="1"/>
          </a:p>
          <a:p>
            <a:endParaRPr lang="zh-CN" altLang="en-US" b="1"/>
          </a:p>
          <a:p>
            <a:r>
              <a:rPr lang="en-US" altLang="zh-CN" b="1"/>
              <a:t>02</a:t>
            </a:r>
            <a:r>
              <a:rPr lang="zh-CN" altLang="en-US" b="1"/>
              <a:t>、选择起始地、目的地后点击</a:t>
            </a:r>
            <a:r>
              <a:rPr lang="en-US" altLang="zh-CN" b="1"/>
              <a:t>“</a:t>
            </a:r>
            <a:r>
              <a:rPr lang="zh-CN" altLang="en-US" b="1"/>
              <a:t>下单</a:t>
            </a:r>
            <a:r>
              <a:rPr lang="en-US" altLang="zh-CN" b="1"/>
              <a:t>”</a:t>
            </a:r>
            <a:endParaRPr lang="en-US" altLang="zh-CN" b="1"/>
          </a:p>
          <a:p>
            <a:endParaRPr lang="en-US" altLang="zh-CN" b="1"/>
          </a:p>
          <a:p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1066800"/>
            <a:ext cx="2609850" cy="4934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1066800"/>
            <a:ext cx="2754630" cy="49002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 rot="0">
            <a:off x="454963" y="93878"/>
            <a:ext cx="10641129" cy="893445"/>
            <a:chOff x="454963" y="93878"/>
            <a:chExt cx="10641129" cy="893445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893445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4.2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优惠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提示</a:t>
              </a:r>
              <a:endPara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33400" y="1743075"/>
            <a:ext cx="453009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03</a:t>
            </a:r>
            <a:r>
              <a:rPr lang="zh-CN" altLang="en-US" b="1"/>
              <a:t>、弹出优惠提示</a:t>
            </a:r>
            <a:r>
              <a:rPr lang="en-US" altLang="zh-CN" b="1"/>
              <a:t>:</a:t>
            </a:r>
            <a:endParaRPr lang="en-US" altLang="zh-CN" b="1"/>
          </a:p>
          <a:p>
            <a:endParaRPr lang="en-US" altLang="zh-CN" b="1"/>
          </a:p>
          <a:p>
            <a:endParaRPr lang="en-US" altLang="zh-CN" b="1"/>
          </a:p>
          <a:p>
            <a:r>
              <a:rPr lang="zh-CN" altLang="en-US" b="1"/>
              <a:t>如接单车辆为</a:t>
            </a:r>
            <a:r>
              <a:rPr lang="en-US" altLang="zh-CN" b="1"/>
              <a:t>“</a:t>
            </a:r>
            <a:r>
              <a:rPr lang="zh-CN" altLang="en-US" b="1"/>
              <a:t>怀兴旺</a:t>
            </a:r>
            <a:r>
              <a:rPr lang="en-US" altLang="zh-CN" b="1"/>
              <a:t>”</a:t>
            </a:r>
            <a:r>
              <a:rPr lang="zh-CN" altLang="en-US" b="1"/>
              <a:t>出租公司车辆</a:t>
            </a:r>
            <a:endParaRPr lang="zh-CN" altLang="en-US" b="1"/>
          </a:p>
          <a:p>
            <a:r>
              <a:rPr lang="zh-CN" altLang="en-US" b="1"/>
              <a:t>则本次可享受</a:t>
            </a:r>
            <a:r>
              <a:rPr lang="en-US" altLang="zh-CN" b="1"/>
              <a:t>50%</a:t>
            </a:r>
            <a:r>
              <a:rPr lang="zh-CN" altLang="en-US" b="1"/>
              <a:t>的优惠</a:t>
            </a:r>
            <a:r>
              <a:rPr lang="en-US" altLang="zh-CN" b="1"/>
              <a:t>.</a:t>
            </a:r>
            <a:endParaRPr lang="zh-CN" altLang="en-US" b="1"/>
          </a:p>
          <a:p>
            <a:r>
              <a:rPr lang="zh-CN" altLang="en-US" b="1"/>
              <a:t>接单车辆非指定公司车辆则不可享受优惠</a:t>
            </a:r>
            <a:endParaRPr lang="zh-CN" altLang="en-US" b="1"/>
          </a:p>
          <a:p>
            <a:r>
              <a:rPr lang="zh-CN" altLang="en-US" b="1"/>
              <a:t>乘客可根据情况取消订单。</a:t>
            </a:r>
            <a:endParaRPr lang="zh-CN" altLang="en-US" b="1"/>
          </a:p>
          <a:p>
            <a:endParaRPr lang="zh-CN" altLang="en-US" b="1"/>
          </a:p>
          <a:p>
            <a:endParaRPr lang="zh-CN" altLang="en-US" b="1"/>
          </a:p>
          <a:p>
            <a:r>
              <a:rPr lang="zh-CN" altLang="en-US" b="1">
                <a:sym typeface="+mn-ea"/>
              </a:rPr>
              <a:t>点击确定后可完成下单。</a:t>
            </a:r>
            <a:endParaRPr lang="zh-CN" altLang="en-US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295400"/>
            <a:ext cx="6279515" cy="4531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 rot="0">
            <a:off x="454963" y="93878"/>
            <a:ext cx="10641129" cy="893445"/>
            <a:chOff x="454963" y="93878"/>
            <a:chExt cx="10641129" cy="893445"/>
          </a:xfrm>
        </p:grpSpPr>
        <p:sp>
          <p:nvSpPr>
            <p:cNvPr id="12" name="AutoShape 12"/>
            <p:cNvSpPr/>
            <p:nvPr/>
          </p:nvSpPr>
          <p:spPr>
            <a:xfrm>
              <a:off x="454963" y="331168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575049" y="337743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4" name="AutoShape 14"/>
            <p:cNvSpPr/>
            <p:nvPr/>
          </p:nvSpPr>
          <p:spPr>
            <a:xfrm>
              <a:off x="689125" y="339460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15" name="AutoShape 15"/>
            <p:cNvSpPr/>
            <p:nvPr/>
          </p:nvSpPr>
          <p:spPr>
            <a:xfrm>
              <a:off x="799768" y="348430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16" name="AutoShape 16"/>
            <p:cNvSpPr/>
            <p:nvPr/>
          </p:nvSpPr>
          <p:spPr>
            <a:xfrm>
              <a:off x="904945" y="344297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17" name="AutoShape 17"/>
            <p:cNvSpPr/>
            <p:nvPr/>
          </p:nvSpPr>
          <p:spPr>
            <a:xfrm>
              <a:off x="454963" y="448942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8" name="AutoShape 18"/>
            <p:cNvSpPr/>
            <p:nvPr/>
          </p:nvSpPr>
          <p:spPr>
            <a:xfrm>
              <a:off x="575049" y="455517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19" name="AutoShape 19"/>
            <p:cNvSpPr/>
            <p:nvPr/>
          </p:nvSpPr>
          <p:spPr>
            <a:xfrm>
              <a:off x="689125" y="457233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0" name="AutoShape 20"/>
            <p:cNvSpPr/>
            <p:nvPr/>
          </p:nvSpPr>
          <p:spPr>
            <a:xfrm>
              <a:off x="799768" y="466203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1" name="AutoShape 21"/>
            <p:cNvSpPr/>
            <p:nvPr/>
          </p:nvSpPr>
          <p:spPr>
            <a:xfrm>
              <a:off x="904945" y="462070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2" name="AutoShape 22"/>
            <p:cNvSpPr/>
            <p:nvPr/>
          </p:nvSpPr>
          <p:spPr>
            <a:xfrm>
              <a:off x="454963" y="566715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3" name="AutoShape 23"/>
            <p:cNvSpPr/>
            <p:nvPr/>
          </p:nvSpPr>
          <p:spPr>
            <a:xfrm>
              <a:off x="575049" y="573291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4" name="AutoShape 24"/>
            <p:cNvSpPr/>
            <p:nvPr/>
          </p:nvSpPr>
          <p:spPr>
            <a:xfrm>
              <a:off x="689125" y="575007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25" name="AutoShape 25"/>
            <p:cNvSpPr/>
            <p:nvPr/>
          </p:nvSpPr>
          <p:spPr>
            <a:xfrm>
              <a:off x="799768" y="583977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26" name="AutoShape 26"/>
            <p:cNvSpPr/>
            <p:nvPr/>
          </p:nvSpPr>
          <p:spPr>
            <a:xfrm>
              <a:off x="904945" y="579844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27" name="AutoShape 27"/>
            <p:cNvSpPr/>
            <p:nvPr/>
          </p:nvSpPr>
          <p:spPr>
            <a:xfrm>
              <a:off x="454963" y="684489"/>
              <a:ext cx="84147" cy="84147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28" name="AutoShape 28"/>
            <p:cNvSpPr/>
            <p:nvPr/>
          </p:nvSpPr>
          <p:spPr>
            <a:xfrm>
              <a:off x="575049" y="691064"/>
              <a:ext cx="78137" cy="7813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</p:spPr>
        </p:sp>
        <p:sp>
          <p:nvSpPr>
            <p:cNvPr id="29" name="AutoShape 29"/>
            <p:cNvSpPr/>
            <p:nvPr/>
          </p:nvSpPr>
          <p:spPr>
            <a:xfrm>
              <a:off x="689125" y="692781"/>
              <a:ext cx="74704" cy="74704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</p:spPr>
        </p:sp>
        <p:sp>
          <p:nvSpPr>
            <p:cNvPr id="30" name="AutoShape 30"/>
            <p:cNvSpPr/>
            <p:nvPr/>
          </p:nvSpPr>
          <p:spPr>
            <a:xfrm>
              <a:off x="799768" y="701751"/>
              <a:ext cx="69238" cy="6923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</p:spPr>
        </p:sp>
        <p:sp>
          <p:nvSpPr>
            <p:cNvPr id="31" name="AutoShape 31"/>
            <p:cNvSpPr/>
            <p:nvPr/>
          </p:nvSpPr>
          <p:spPr>
            <a:xfrm>
              <a:off x="904945" y="697618"/>
              <a:ext cx="65594" cy="65594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094842" y="93878"/>
              <a:ext cx="10001250" cy="893445"/>
            </a:xfrm>
            <a:prstGeom prst="rect">
              <a:avLst/>
            </a:prstGeom>
          </p:spPr>
          <p:txBody>
            <a:bodyPr vert="horz" wrap="square" lIns="123825" tIns="123825" rIns="57150" bIns="123825" rtlCol="0" anchor="t" anchorCtr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4.3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下单</a:t>
              </a:r>
              <a:r>
                <a:rPr lang="en-US" altLang="zh-CN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可优惠</a:t>
              </a:r>
              <a:r>
                <a:rPr lang="zh-CN" altLang="en-US" sz="3000" b="1">
                  <a:solidFill>
                    <a:schemeClr val="accent1">
                      <a:alpha val="10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订单</a:t>
              </a:r>
              <a:endParaRPr lang="zh-CN" altLang="en-US" sz="3000" b="1">
                <a:solidFill>
                  <a:schemeClr val="accent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33400" y="2438400"/>
            <a:ext cx="45300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04</a:t>
            </a:r>
            <a:r>
              <a:rPr lang="zh-CN" altLang="en-US" b="1"/>
              <a:t>、订单列表显示订单状态，接单车辆如为怀兴旺车辆，</a:t>
            </a:r>
            <a:r>
              <a:rPr lang="zh-CN" altLang="en-US" b="1"/>
              <a:t>则显示四位优惠码，上车后主动告知司机四位优惠码。</a:t>
            </a:r>
            <a:endParaRPr lang="zh-CN" altLang="en-US" b="1"/>
          </a:p>
          <a:p>
            <a:r>
              <a:rPr lang="en-US" altLang="zh-CN" b="1"/>
              <a:t>05</a:t>
            </a:r>
            <a:r>
              <a:rPr lang="zh-CN" altLang="en-US" b="1"/>
              <a:t>、点击订单可进入详情、可取消订单、可联系司机、如司机要求展示订单二维码，可点击订单二维码进行展示。</a:t>
            </a:r>
            <a:endParaRPr lang="zh-CN" altLang="en-US" b="1"/>
          </a:p>
        </p:txBody>
      </p:sp>
      <p:pic>
        <p:nvPicPr>
          <p:cNvPr id="8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1143000"/>
            <a:ext cx="2994660" cy="526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066800"/>
            <a:ext cx="3232785" cy="532511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TAxZDUzYzA4NzY0MDJiOTVkMTZhNTVlYzUxNjcyMmUifQ=="/>
  <p:tag name="COMMONDATA" val="eyJoZGlkIjoiMjNjMjBjMGNhMjJiOTZjMTQxN2NlYzdiZTBhOTgzM2M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EFFBFF"/>
      </a:lt1>
      <a:dk2>
        <a:srgbClr val="002F40"/>
      </a:dk2>
      <a:lt2>
        <a:srgbClr val="FFFFFF"/>
      </a:lt2>
      <a:accent1>
        <a:srgbClr val="3045FD"/>
      </a:accent1>
      <a:accent2>
        <a:srgbClr val="0085FF"/>
      </a:accent2>
      <a:accent3>
        <a:srgbClr val="2947E8"/>
      </a:accent3>
      <a:accent4>
        <a:srgbClr val="3CD6DF"/>
      </a:accent4>
      <a:accent5>
        <a:srgbClr val="73DDE3"/>
      </a:accent5>
      <a:accent6>
        <a:srgbClr val="FFC67C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</Words>
  <Application>WPS 演示</Application>
  <PresentationFormat>On-screen Show (4:3)</PresentationFormat>
  <Paragraphs>76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姜</cp:lastModifiedBy>
  <cp:revision>26</cp:revision>
  <dcterms:created xsi:type="dcterms:W3CDTF">2006-08-16T00:00:00Z</dcterms:created>
  <dcterms:modified xsi:type="dcterms:W3CDTF">2026-09-10T01:07:08Z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0762B9D1731B43C3BA89B906C990D092_13</vt:lpwstr>
  </property>
  <property fmtid="{D5CDD505-2E9C-101B-9397-08002B2CF9AE}" pid="3" name="KSOProductBuildVer">
    <vt:lpwstr>2052-12.1.0.21915</vt:lpwstr>
  </property>
</Properties>
</file>